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662E1-B990-4C21-B388-D169D445B595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7A896-C052-4D02-8F45-42F1BC97AD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46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A896-C052-4D02-8F45-42F1BC97AD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29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395818" y="1449388"/>
            <a:ext cx="11400367" cy="26543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1800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395818" y="4114800"/>
            <a:ext cx="11444816" cy="2192337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8" y="1438276"/>
            <a:ext cx="1144058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363"/>
            <a:ext cx="3357033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383117" y="6297614"/>
            <a:ext cx="11444816" cy="287337"/>
          </a:xfrm>
          <a:prstGeom prst="rect">
            <a:avLst/>
          </a:prstGeom>
          <a:solidFill>
            <a:srgbClr val="BE1E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76376" y="4347713"/>
            <a:ext cx="10659975" cy="88151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z="2400" dirty="0"/>
              <a:t>Building Volume Based Capacity Estimation Using ALKIS and OpenStreetMap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76376" y="5499101"/>
            <a:ext cx="10659975" cy="333375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r>
              <a:rPr lang="de-DE" dirty="0"/>
              <a:t>Mayur Patel, IVS, 22.01.2026</a:t>
            </a:r>
          </a:p>
        </p:txBody>
      </p:sp>
    </p:spTree>
    <p:extLst>
      <p:ext uri="{BB962C8B-B14F-4D97-AF65-F5344CB8AC3E}">
        <p14:creationId xmlns:p14="http://schemas.microsoft.com/office/powerpoint/2010/main" val="37909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 und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1"/>
            <a:ext cx="12192000" cy="1133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75733" y="1339851"/>
            <a:ext cx="11161184" cy="4622800"/>
          </a:xfrm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28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336000" y="288000"/>
            <a:ext cx="1152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3864447"/>
            <a:ext cx="103632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7018" y="5007447"/>
            <a:ext cx="10329333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23495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1856000" y="0"/>
            <a:ext cx="38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336000" y="288000"/>
            <a:ext cx="11520000" cy="30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8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_1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336000" y="288000"/>
            <a:ext cx="1152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3864447"/>
            <a:ext cx="103632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7018" y="5007447"/>
            <a:ext cx="10329333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23495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36000" y="288000"/>
            <a:ext cx="11520000" cy="3024000"/>
          </a:xfrm>
          <a:ln w="12700"/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856000" y="0"/>
            <a:ext cx="38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54624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336000" y="288000"/>
            <a:ext cx="1152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3864447"/>
            <a:ext cx="103632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7018" y="5007447"/>
            <a:ext cx="10329333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23495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1856000" y="0"/>
            <a:ext cx="38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13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336000" y="288000"/>
            <a:ext cx="11520000" cy="3024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456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_2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336000" y="288000"/>
            <a:ext cx="1152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 sz="1800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09133" y="3864447"/>
            <a:ext cx="103632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07018" y="5007447"/>
            <a:ext cx="10329333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23495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1856000" y="0"/>
            <a:ext cx="38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36000" y="288000"/>
            <a:ext cx="11520000" cy="3024000"/>
          </a:xfrm>
          <a:ln w="12700"/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153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235A-7AB4-323E-9A36-77BA74D1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1F5F-268E-EC1D-C5BD-20BC5B48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71F4-FBC9-312B-0A3A-ECA90091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60F25-710E-4291-AFA6-476E40ABF555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2D7F-6F5E-E3A3-383C-FA92D2E2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E5983-492C-9077-E972-7A3731D8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F2342-DCDA-4CB3-8F0A-20B2985BC5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94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5734" y="1260000"/>
            <a:ext cx="11167533" cy="45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94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575733" y="1260000"/>
            <a:ext cx="4800000" cy="45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6480000" y="1260000"/>
            <a:ext cx="4800000" cy="45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657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0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412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5734" y="1260000"/>
            <a:ext cx="11167533" cy="45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82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575733" y="1260000"/>
            <a:ext cx="4800000" cy="45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6480000" y="1260000"/>
            <a:ext cx="4800000" cy="45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83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72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1_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 sz="1800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668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1800" dirty="0"/>
          </a:p>
        </p:txBody>
      </p:sp>
      <p:pic>
        <p:nvPicPr>
          <p:cNvPr id="1030" name="Picture 20" descr="TUBS_CO_70vH_150dpi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23495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7">
            <a:extLst>
              <a:ext uri="{FF2B5EF4-FFF2-40B4-BE49-F238E27FC236}">
                <a16:creationId xmlns:a16="http://schemas.microsoft.com/office/drawing/2014/main" id="{3E58A2B1-E6A7-DE86-3192-F64E853E5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87926" y="6228963"/>
            <a:ext cx="96040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de-DE" sz="1000" dirty="0">
                <a:latin typeface="+mn-lt"/>
              </a:rPr>
              <a:t>22.01.2026 | Mayur Patel | Research Topic | Page </a:t>
            </a:r>
            <a:fld id="{BA74B104-1CFD-48D2-8597-38330CCC6C63}" type="slidenum">
              <a:rPr lang="de-DE" sz="1000" smtClean="0">
                <a:latin typeface="+mn-lt"/>
              </a:rPr>
              <a:pPr algn="l" eaLnBrk="1" hangingPunct="1"/>
              <a:t>‹#›</a:t>
            </a:fld>
            <a:r>
              <a:rPr lang="de-DE" sz="1000" dirty="0">
                <a:latin typeface="+mn-lt"/>
              </a:rPr>
              <a:t>/8</a:t>
            </a:r>
          </a:p>
          <a:p>
            <a:pPr eaLnBrk="1" hangingPunct="1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78757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F7FC-E692-A7B1-4581-AA22691D0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347" y="4554747"/>
            <a:ext cx="11007305" cy="1223992"/>
          </a:xfrm>
        </p:spPr>
        <p:txBody>
          <a:bodyPr>
            <a:normAutofit/>
          </a:bodyPr>
          <a:lstStyle/>
          <a:p>
            <a:r>
              <a:rPr lang="en-US" sz="3600" dirty="0"/>
              <a:t>Building Volume Based Capacity Estimation Using ALKIS and OpenStreetMap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3591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96FC-5AB2-E830-EF7B-F3F6825D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40" y="292264"/>
            <a:ext cx="11167533" cy="708025"/>
          </a:xfrm>
        </p:spPr>
        <p:txBody>
          <a:bodyPr/>
          <a:lstStyle/>
          <a:p>
            <a:r>
              <a:rPr lang="en-US" sz="3600" dirty="0"/>
              <a:t>Motivation for Building Capacity Estimation</a:t>
            </a:r>
            <a:endParaRPr lang="de-DE" sz="3600" dirty="0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7A04AA6B-C86B-AFC8-429F-DE946AAE76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7707" y="1228397"/>
            <a:ext cx="670000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GB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estimate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capacity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individual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buildings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their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type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e.g.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supermarkets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shopping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centers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lang="de-DE" altLang="de-DE" sz="1800" dirty="0"/>
              <a:t> etc.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represents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potential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attractiveness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service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intensity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terms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interchangeably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context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key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input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parameter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CARLA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algorithm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realistic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modeling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activity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distribution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across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urban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environment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Existing literature </a:t>
            </a:r>
            <a:r>
              <a:rPr lang="en-US" sz="2000" b="1" dirty="0"/>
              <a:t>does not consider building capacities.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Activities not associated with buildings (e.g. </a:t>
            </a:r>
            <a:r>
              <a:rPr lang="en-US" sz="2000" b="1" dirty="0"/>
              <a:t>parks, open spaces</a:t>
            </a:r>
            <a:r>
              <a:rPr lang="en-US" sz="2000" dirty="0"/>
              <a:t>) are not covered in this approach but can be added for future work.</a:t>
            </a:r>
            <a:endParaRPr lang="de-DE" altLang="de-DE" sz="1800" dirty="0"/>
          </a:p>
        </p:txBody>
      </p:sp>
      <p:pic>
        <p:nvPicPr>
          <p:cNvPr id="23" name="Picture 22" descr="A map of a city&#10;&#10;AI-generated content may be incorrect.">
            <a:extLst>
              <a:ext uri="{FF2B5EF4-FFF2-40B4-BE49-F238E27FC236}">
                <a16:creationId xmlns:a16="http://schemas.microsoft.com/office/drawing/2014/main" id="{37B856EB-560E-37EE-4669-5456736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15" y="1586523"/>
            <a:ext cx="4691013" cy="3235841"/>
          </a:xfrm>
          <a:prstGeom prst="rect">
            <a:avLst/>
          </a:prstGeom>
        </p:spPr>
      </p:pic>
      <p:pic>
        <p:nvPicPr>
          <p:cNvPr id="25" name="Picture 24" descr="A black and red circle&#10;&#10;AI-generated content may be incorrect.">
            <a:extLst>
              <a:ext uri="{FF2B5EF4-FFF2-40B4-BE49-F238E27FC236}">
                <a16:creationId xmlns:a16="http://schemas.microsoft.com/office/drawing/2014/main" id="{2DF35816-3789-A09A-EF81-7DE258E1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57" y="1586523"/>
            <a:ext cx="3637071" cy="3235841"/>
          </a:xfrm>
          <a:prstGeom prst="rect">
            <a:avLst/>
          </a:prstGeom>
        </p:spPr>
      </p:pic>
      <p:pic>
        <p:nvPicPr>
          <p:cNvPr id="27" name="Picture 26" descr="A black and red circle&#10;&#10;AI-generated content may be incorrect.">
            <a:extLst>
              <a:ext uri="{FF2B5EF4-FFF2-40B4-BE49-F238E27FC236}">
                <a16:creationId xmlns:a16="http://schemas.microsoft.com/office/drawing/2014/main" id="{44A7C94F-2ADD-D730-97E5-126EF5E8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48" y="1656513"/>
            <a:ext cx="3931900" cy="316585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D56834C6-D37D-9ACA-33DD-1D4291D3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4023" y="4051317"/>
            <a:ext cx="501826" cy="501826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C440DAD7-8C98-11B6-3984-AFC4531AC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7792" y="2776599"/>
            <a:ext cx="501826" cy="501826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8F1A9385-37EF-500A-EA9A-F16412674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7024" y="2734584"/>
            <a:ext cx="501826" cy="501826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ACE7CFDC-B7FD-C686-9978-719B6BC3A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8839" y="4008371"/>
            <a:ext cx="501826" cy="501826"/>
          </a:xfrm>
          <a:prstGeom prst="rect">
            <a:avLst/>
          </a:prstGeom>
        </p:spPr>
      </p:pic>
      <p:pic>
        <p:nvPicPr>
          <p:cNvPr id="33" name="Graphic 32" descr="Marker with solid fill">
            <a:extLst>
              <a:ext uri="{FF2B5EF4-FFF2-40B4-BE49-F238E27FC236}">
                <a16:creationId xmlns:a16="http://schemas.microsoft.com/office/drawing/2014/main" id="{1DF5E572-D699-FA63-7AA2-D91B35BE2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5175" y="3662370"/>
            <a:ext cx="501826" cy="501826"/>
          </a:xfrm>
          <a:prstGeom prst="rect">
            <a:avLst/>
          </a:prstGeom>
        </p:spPr>
      </p:pic>
      <p:pic>
        <p:nvPicPr>
          <p:cNvPr id="34" name="Graphic 33" descr="Marker with solid fill">
            <a:extLst>
              <a:ext uri="{FF2B5EF4-FFF2-40B4-BE49-F238E27FC236}">
                <a16:creationId xmlns:a16="http://schemas.microsoft.com/office/drawing/2014/main" id="{323C8FB0-563F-FB29-E4A6-CBEF67DF5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6704" y="3861140"/>
            <a:ext cx="501826" cy="5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73A3-4400-9E2E-3FA4-D05CEDC3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3" y="215660"/>
            <a:ext cx="11167533" cy="708025"/>
          </a:xfrm>
        </p:spPr>
        <p:txBody>
          <a:bodyPr/>
          <a:lstStyle/>
          <a:p>
            <a:r>
              <a:rPr lang="en-US" sz="3600" dirty="0"/>
              <a:t>Study Area and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FEE6-1C40-01DF-EC7F-07F16097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33" y="1435086"/>
            <a:ext cx="8907812" cy="4802187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1800" b="1" dirty="0"/>
              <a:t>Study Area:</a:t>
            </a:r>
            <a:r>
              <a:rPr lang="de-DE" sz="1800" dirty="0"/>
              <a:t> Braunschweig Großraum </a:t>
            </a:r>
            <a:r>
              <a:rPr lang="de-DE" sz="1800" dirty="0" err="1"/>
              <a:t>region</a:t>
            </a:r>
            <a:r>
              <a:rPr lang="de-DE" sz="1800" dirty="0"/>
              <a:t>.</a:t>
            </a:r>
            <a:endParaRPr lang="en-US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/>
              <a:t>ALKIS (LOD2) Building Data: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Authoritative building dataset.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High geometric and structural accuracy.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Reliable source for building geometry and volume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OpenStreetMap (OSM) Data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Detailed information especially for public locations.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Well labeled buildings and points of interest (POIs) in urban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Why Combine ALKIS and OSM?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OSM captures </a:t>
            </a:r>
            <a:r>
              <a:rPr lang="en-US" sz="1800" b="1" dirty="0"/>
              <a:t>functional and usage related information</a:t>
            </a:r>
            <a:r>
              <a:rPr lang="en-US" sz="1800" dirty="0"/>
              <a:t>, especially for frequently visited public places.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ALKIS fills </a:t>
            </a:r>
            <a:r>
              <a:rPr lang="en-US" sz="1800" b="1" dirty="0"/>
              <a:t>spatial and structural gaps</a:t>
            </a:r>
            <a:r>
              <a:rPr lang="en-US" sz="1800" dirty="0"/>
              <a:t> where OSM data is incomplete or missing.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Combining both datasets leverages the </a:t>
            </a:r>
            <a:r>
              <a:rPr lang="en-US" sz="1800" b="1" dirty="0"/>
              <a:t>strengths of authoritative and volunteered geospatial data.</a:t>
            </a:r>
            <a:endParaRPr lang="en-US" sz="1800" dirty="0"/>
          </a:p>
        </p:txBody>
      </p:sp>
      <p:pic>
        <p:nvPicPr>
          <p:cNvPr id="8" name="Picture 7" descr="A map of a city">
            <a:extLst>
              <a:ext uri="{FF2B5EF4-FFF2-40B4-BE49-F238E27FC236}">
                <a16:creationId xmlns:a16="http://schemas.microsoft.com/office/drawing/2014/main" id="{0F5452A5-1AB8-DC8C-E262-A95AC7FE8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61" y="215660"/>
            <a:ext cx="279136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F477-C5A8-7B73-618F-CDAD285B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Input Data &amp; Data </a:t>
            </a:r>
            <a:r>
              <a:rPr lang="de-DE" sz="3600" dirty="0" err="1"/>
              <a:t>Characteristics</a:t>
            </a:r>
            <a:endParaRPr lang="de-D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CE08-61F1-4A4D-6A2F-59664E007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8205957" cy="477202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OpenStreetMap (OSM) Building Data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Building footprints represented as polygons.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Well-suited for </a:t>
            </a:r>
            <a:r>
              <a:rPr lang="en-US" sz="1800" b="1" dirty="0"/>
              <a:t>area estimation.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b="1" dirty="0"/>
              <a:t>No height information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ALKIS LOD2 Building Data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High-resolution geometric building representation.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Includes </a:t>
            </a:r>
            <a:r>
              <a:rPr lang="en-US" sz="1800" b="1" dirty="0"/>
              <a:t>height information</a:t>
            </a:r>
            <a:r>
              <a:rPr lang="en-US" sz="1800" dirty="0"/>
              <a:t>, enabling volume estimation.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Structurally detailed with overlapping and segmented polygons.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b="1" dirty="0"/>
              <a:t>Too detailed for direct capacity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Geometry Simplification and Alignment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ALKIS geometries are </a:t>
            </a:r>
            <a:r>
              <a:rPr lang="en-US" sz="1800" b="1" dirty="0"/>
              <a:t>merged and simplified.</a:t>
            </a:r>
            <a:endParaRPr lang="en-US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Excess overlapping polygons are removed.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Resulting geometries are aligned with </a:t>
            </a:r>
            <a:r>
              <a:rPr lang="en-US" sz="1800" b="1" dirty="0"/>
              <a:t>OSM building footprints.</a:t>
            </a:r>
            <a:endParaRPr lang="en-US" sz="1800" dirty="0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15CBE10C-9E64-FDE3-E94F-1C989FEF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05" y="7375"/>
            <a:ext cx="3324694" cy="1686323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968B6145-4684-0350-AE3D-B75314364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07" y="1724430"/>
            <a:ext cx="3324693" cy="1683313"/>
          </a:xfrm>
          <a:prstGeom prst="rect">
            <a:avLst/>
          </a:prstGeom>
        </p:spPr>
      </p:pic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F28DDE2C-0756-D69C-7557-818F152B4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04" y="3441486"/>
            <a:ext cx="3324693" cy="1684324"/>
          </a:xfrm>
          <a:prstGeom prst="rect">
            <a:avLst/>
          </a:prstGeom>
        </p:spPr>
      </p:pic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C1CBA179-3A9B-9FAD-0835-B38972A51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05" y="5166301"/>
            <a:ext cx="3324693" cy="16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1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DFBF-C355-DFE7-C8C6-3020EEB8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Enriching</a:t>
            </a:r>
            <a:r>
              <a:rPr lang="de-DE" sz="3600" dirty="0"/>
              <a:t> Building Data</a:t>
            </a:r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2BF3EDE-40FA-06E9-DC0C-D85BCD1BA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1141888"/>
            <a:ext cx="6506472" cy="152399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6D7A1A-B30D-3DF6-2D74-D70712EFCC3B}"/>
              </a:ext>
            </a:extLst>
          </p:cNvPr>
          <p:cNvSpPr/>
          <p:nvPr/>
        </p:nvSpPr>
        <p:spPr>
          <a:xfrm>
            <a:off x="10771252" y="1141888"/>
            <a:ext cx="1359643" cy="152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F928BC5C-FE8B-D84B-4185-6C23FE4A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3"/>
          <a:stretch/>
        </p:blipFill>
        <p:spPr>
          <a:xfrm>
            <a:off x="9047673" y="2832471"/>
            <a:ext cx="462681" cy="2719286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F90D834-6895-805C-8C25-E1C4DB1EA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81" y="2832471"/>
            <a:ext cx="1359643" cy="271928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F3CC40-C709-4280-023D-2D1A2D7B6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1" y="2832471"/>
            <a:ext cx="1114244" cy="27192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9225CB-CC99-40B4-A195-CBF6E31A5C4A}"/>
              </a:ext>
            </a:extLst>
          </p:cNvPr>
          <p:cNvSpPr/>
          <p:nvPr/>
        </p:nvSpPr>
        <p:spPr>
          <a:xfrm>
            <a:off x="9047673" y="2832471"/>
            <a:ext cx="3081784" cy="2727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7367A6D-38C7-FEC5-C99F-687513CA8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74" y="1141888"/>
            <a:ext cx="835108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b="1" dirty="0" err="1"/>
              <a:t>M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aximize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available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</a:t>
            </a:r>
            <a:r>
              <a:rPr lang="de-DE" altLang="de-DE" b="1" dirty="0"/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assign</a:t>
            </a:r>
            <a:r>
              <a:rPr lang="de-DE" altLang="de-DE" dirty="0"/>
              <a:t> 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buildings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correct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partial and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inconsistent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attributes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Buildings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mixed-use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functions</a:t>
            </a:r>
            <a:r>
              <a:rPr lang="de-DE" altLang="de-DE" dirty="0"/>
              <a:t> 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(e.g.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business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leisure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Additional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attributes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merged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multiple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sources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source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gaps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left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others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LLM-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classification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approach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Selected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attributes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highlighted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serve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input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features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assignment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categories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such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</a:t>
            </a:r>
            <a:r>
              <a:rPr lang="de-DE" altLang="de-DE" dirty="0"/>
              <a:t>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essential 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activities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non-essential 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activities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workplaces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Richer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more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diverse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input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Improves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classification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robustness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Leads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more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reliable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estimation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77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987D-CD64-2D9B-2871-A1BE2DAC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Methodology</a:t>
            </a:r>
            <a:endParaRPr lang="de-DE" sz="3600" dirty="0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CDE40D55-38F2-73EC-0BBC-0E7A9235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39" y="180173"/>
            <a:ext cx="3168004" cy="5460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7912-22D5-8367-499D-D6C97816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" y="4477547"/>
            <a:ext cx="8729648" cy="97733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234BEE4-D98A-B9C1-E856-EF25CCC78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34" y="1217188"/>
            <a:ext cx="79385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PTV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dataset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provides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weights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category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Defined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spatial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covering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study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Characteristics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Smaller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population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density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areas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Larger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low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population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density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b="1" dirty="0" err="1"/>
              <a:t>S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tructure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weights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multiple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categories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 Redistribution to Building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Redistribute </a:t>
            </a:r>
            <a:r>
              <a:rPr lang="en-US" b="1" dirty="0"/>
              <a:t>region level weights</a:t>
            </a:r>
            <a:r>
              <a:rPr lang="en-US" dirty="0"/>
              <a:t> to </a:t>
            </a:r>
            <a:r>
              <a:rPr lang="en-US" b="1" dirty="0"/>
              <a:t>individual buildings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 </a:t>
            </a:r>
            <a:r>
              <a:rPr lang="en-US" b="1" dirty="0"/>
              <a:t>sum of building weights equals total regional weight.</a:t>
            </a:r>
            <a:endParaRPr kumimoji="0" lang="de-DE" altLang="de-D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867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776-86B7-09E0-E92A-CFCCA24A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Methodology</a:t>
            </a:r>
            <a:endParaRPr lang="de-DE" sz="3600" dirty="0"/>
          </a:p>
        </p:txBody>
      </p:sp>
      <p:pic>
        <p:nvPicPr>
          <p:cNvPr id="5" name="Content Placeholder 4" descr="A map of a city">
            <a:extLst>
              <a:ext uri="{FF2B5EF4-FFF2-40B4-BE49-F238E27FC236}">
                <a16:creationId xmlns:a16="http://schemas.microsoft.com/office/drawing/2014/main" id="{25762666-3D3E-3FE5-257D-151C56A7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70" y="1253331"/>
            <a:ext cx="4459961" cy="4351338"/>
          </a:xfr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AF4F8FBE-1427-3297-24B9-1272F14AA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34" y="1253331"/>
            <a:ext cx="707703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/>
              <a:t>W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eights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assigned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buildings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activities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occurring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within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them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Points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Interest (POIs)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indicate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Here, </a:t>
            </a:r>
            <a:r>
              <a:rPr lang="de-DE" altLang="de-DE" dirty="0" err="1"/>
              <a:t>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represent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essential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activities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e.g.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supermarkets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bakeries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butcher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shops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etc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Volume-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redistribution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Building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volume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divided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according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number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POIs.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POI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contributes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proportionally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respective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activity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de-DE" altLang="de-DE" dirty="0" err="1"/>
              <a:t>c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ategory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reflects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world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usage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Ensures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realistic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distribution</a:t>
            </a:r>
            <a:r>
              <a:rPr lang="de-DE" altLang="de-DE" dirty="0"/>
              <a:t> </a:t>
            </a:r>
            <a:r>
              <a:rPr lang="de-DE" altLang="de-DE" dirty="0" err="1"/>
              <a:t>as</a:t>
            </a:r>
            <a:r>
              <a:rPr lang="de-DE" altLang="de-DE" dirty="0"/>
              <a:t> </a:t>
            </a:r>
            <a:r>
              <a:rPr lang="de-DE" altLang="de-DE" dirty="0" err="1"/>
              <a:t>b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uildings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often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multi-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functional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013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8063-5A17-0B59-5AF0-07780DA0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Challenges and ideas</a:t>
            </a:r>
            <a:endParaRPr lang="de-DE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BD650B-B737-ECFB-478A-6C6DB79A0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34" y="1294970"/>
            <a:ext cx="1067311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estimated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volumes</a:t>
            </a:r>
            <a:r>
              <a:rPr lang="de-DE" altLang="de-DE" dirty="0"/>
              <a:t>/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represent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world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senarios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Direct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ground-truth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absent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validation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reference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tables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(e.g.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Bosserhoff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baseline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plausibility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checks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capacity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assignment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a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Graph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Neural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 (GNN)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learn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capacities</a:t>
            </a:r>
            <a:r>
              <a:rPr lang="de-DE" altLang="de-DE" dirty="0"/>
              <a:t>.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Inputs: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road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connectivity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derived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earlier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volume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POIs, land-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/building-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etc.)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Goal: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more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realistic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context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-aware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capacities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beyond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rule-based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allocation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remaining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challenge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Validation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open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publicly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available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ground-truth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available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e.g.: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number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students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universities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employee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counts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known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workplaces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other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official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/open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institutional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statistics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where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available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834128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TUBraunschweig_Folienpool_pptx</Template>
  <TotalTime>0</TotalTime>
  <Words>690</Words>
  <Application>Microsoft Office PowerPoint</Application>
  <PresentationFormat>Widescreen</PresentationFormat>
  <Paragraphs>87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Wingdings</vt:lpstr>
      <vt:lpstr>TUBraunschweig_PPT2007_Folienpool_pptx</vt:lpstr>
      <vt:lpstr>Building Volume Based Capacity Estimation Using ALKIS and OpenStreetMap</vt:lpstr>
      <vt:lpstr>Motivation for Building Capacity Estimation</vt:lpstr>
      <vt:lpstr>Study Area and Data Sources</vt:lpstr>
      <vt:lpstr>Input Data &amp; Data Characteristics</vt:lpstr>
      <vt:lpstr>Enriching Building Data</vt:lpstr>
      <vt:lpstr>Methodology</vt:lpstr>
      <vt:lpstr>Methodology</vt:lpstr>
      <vt:lpstr>Challenges and ideas</vt:lpstr>
    </vt:vector>
  </TitlesOfParts>
  <Company>TU Braunschweig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Patel</dc:creator>
  <cp:lastModifiedBy>Mayur Patel</cp:lastModifiedBy>
  <cp:revision>12</cp:revision>
  <dcterms:created xsi:type="dcterms:W3CDTF">2026-01-20T07:50:16Z</dcterms:created>
  <dcterms:modified xsi:type="dcterms:W3CDTF">2026-01-22T08:29:46Z</dcterms:modified>
</cp:coreProperties>
</file>